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Bebas Neue Bold" panose="020B0604020202020204" charset="0"/>
      <p:regular r:id="rId43"/>
    </p:embeddedFont>
    <p:embeddedFont>
      <p:font typeface="Open Sans" panose="020B0606030504020204" pitchFamily="3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39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229350"/>
            <a:ext cx="8115300" cy="81153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144000" y="-102870"/>
            <a:ext cx="8115300" cy="8436038"/>
            <a:chOff x="0" y="0"/>
            <a:chExt cx="6108573" cy="6350000"/>
          </a:xfrm>
        </p:grpSpPr>
        <p:sp>
          <p:nvSpPr>
            <p:cNvPr id="6" name="Freeform 6"/>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t="-22193" b="-22193"/>
              </a:stretch>
            </a:blipFill>
          </p:spPr>
        </p:sp>
      </p:grpSp>
      <p:grpSp>
        <p:nvGrpSpPr>
          <p:cNvPr id="7" name="Group 7"/>
          <p:cNvGrpSpPr/>
          <p:nvPr/>
        </p:nvGrpSpPr>
        <p:grpSpPr>
          <a:xfrm>
            <a:off x="8633033" y="2817421"/>
            <a:ext cx="1021933" cy="102193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133600" y="5143500"/>
            <a:ext cx="5347437" cy="1304624"/>
          </a:xfrm>
          <a:prstGeom prst="rect">
            <a:avLst/>
          </a:prstGeom>
        </p:spPr>
        <p:txBody>
          <a:bodyPr lIns="0" tIns="0" rIns="0" bIns="0" rtlCol="0" anchor="t">
            <a:spAutoFit/>
          </a:bodyPr>
          <a:lstStyle/>
          <a:p>
            <a:pPr algn="l">
              <a:lnSpc>
                <a:spcPts val="10516"/>
              </a:lnSpc>
              <a:spcBef>
                <a:spcPct val="0"/>
              </a:spcBef>
            </a:pPr>
            <a:r>
              <a:rPr lang="en-US" sz="7511" dirty="0">
                <a:solidFill>
                  <a:srgbClr val="FFFFFF"/>
                </a:solidFill>
                <a:latin typeface="Bebas Neue Bold"/>
                <a:ea typeface="Bebas Neue Bold"/>
                <a:cs typeface="Bebas Neue Bold"/>
                <a:sym typeface="Bebas Neue Bold"/>
              </a:rPr>
              <a:t>Music DATA BASE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943354" y="1009650"/>
            <a:ext cx="15902342" cy="5153668"/>
          </a:xfrm>
          <a:prstGeom prst="rect">
            <a:avLst/>
          </a:prstGeom>
        </p:spPr>
        <p:txBody>
          <a:bodyPr lIns="0" tIns="0" rIns="0" bIns="0" rtlCol="0" anchor="t">
            <a:spAutoFit/>
          </a:bodyPr>
          <a:lstStyle/>
          <a:p>
            <a:pPr algn="ctr">
              <a:lnSpc>
                <a:spcPts val="11200"/>
              </a:lnSpc>
            </a:pPr>
            <a:r>
              <a:rPr lang="en-US" sz="8000">
                <a:solidFill>
                  <a:srgbClr val="FFFFFF"/>
                </a:solidFill>
                <a:latin typeface="Bebas Neue Bold"/>
                <a:ea typeface="Bebas Neue Bold"/>
                <a:cs typeface="Bebas Neue Bold"/>
                <a:sym typeface="Bebas Neue Bold"/>
              </a:rPr>
              <a:t>que-3  what are top 3 value of total invoice?</a:t>
            </a:r>
          </a:p>
          <a:p>
            <a:pPr algn="ctr">
              <a:lnSpc>
                <a:spcPts val="14979"/>
              </a:lnSpc>
            </a:pPr>
            <a:endParaRPr lang="en-US" sz="8000">
              <a:solidFill>
                <a:srgbClr val="FFFFFF"/>
              </a:solidFill>
              <a:latin typeface="Bebas Neue Bold"/>
              <a:ea typeface="Bebas Neue Bold"/>
              <a:cs typeface="Bebas Neue Bold"/>
              <a:sym typeface="Bebas Neue Bold"/>
            </a:endParaRPr>
          </a:p>
          <a:p>
            <a:pPr algn="ctr">
              <a:lnSpc>
                <a:spcPts val="14979"/>
              </a:lnSpc>
              <a:spcBef>
                <a:spcPct val="0"/>
              </a:spcBef>
            </a:pPr>
            <a:endParaRPr lang="en-US" sz="8000">
              <a:solidFill>
                <a:srgbClr val="FFFFFF"/>
              </a:solidFill>
              <a:latin typeface="Bebas Neue Bold"/>
              <a:ea typeface="Bebas Neue Bold"/>
              <a:cs typeface="Bebas Neue Bold"/>
              <a:sym typeface="Bebas Neue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Freeform 3"/>
          <p:cNvSpPr/>
          <p:nvPr/>
        </p:nvSpPr>
        <p:spPr>
          <a:xfrm>
            <a:off x="3135668" y="3121140"/>
            <a:ext cx="11517714" cy="3734573"/>
          </a:xfrm>
          <a:custGeom>
            <a:avLst/>
            <a:gdLst/>
            <a:ahLst/>
            <a:cxnLst/>
            <a:rect l="l" t="t" r="r" b="b"/>
            <a:pathLst>
              <a:path w="11517714" h="3734573">
                <a:moveTo>
                  <a:pt x="0" y="0"/>
                </a:moveTo>
                <a:lnTo>
                  <a:pt x="11517714" y="0"/>
                </a:lnTo>
                <a:lnTo>
                  <a:pt x="11517714" y="3734573"/>
                </a:lnTo>
                <a:lnTo>
                  <a:pt x="0" y="3734573"/>
                </a:lnTo>
                <a:lnTo>
                  <a:pt x="0" y="0"/>
                </a:lnTo>
                <a:close/>
              </a:path>
            </a:pathLst>
          </a:custGeom>
          <a:blipFill>
            <a:blip r:embed="rId2"/>
            <a:stretch>
              <a:fillRect b="-73394"/>
            </a:stretch>
          </a:blipFill>
        </p:spPr>
      </p:sp>
      <p:sp>
        <p:nvSpPr>
          <p:cNvPr id="4" name="TextBox 4"/>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431507"/>
            <a:ext cx="12698350" cy="2672555"/>
          </a:xfrm>
          <a:custGeom>
            <a:avLst/>
            <a:gdLst/>
            <a:ahLst/>
            <a:cxnLst/>
            <a:rect l="l" t="t" r="r" b="b"/>
            <a:pathLst>
              <a:path w="12698350" h="2672555">
                <a:moveTo>
                  <a:pt x="0" y="0"/>
                </a:moveTo>
                <a:lnTo>
                  <a:pt x="12698350" y="0"/>
                </a:lnTo>
                <a:lnTo>
                  <a:pt x="12698350" y="2672554"/>
                </a:lnTo>
                <a:lnTo>
                  <a:pt x="0" y="2672554"/>
                </a:lnTo>
                <a:lnTo>
                  <a:pt x="0" y="0"/>
                </a:lnTo>
                <a:close/>
              </a:path>
            </a:pathLst>
          </a:custGeom>
          <a:blipFill>
            <a:blip r:embed="rId2"/>
            <a:stretch>
              <a:fillRect t="-144344" b="-22791"/>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943354" y="1028700"/>
            <a:ext cx="15902342" cy="11770366"/>
          </a:xfrm>
          <a:prstGeom prst="rect">
            <a:avLst/>
          </a:prstGeom>
        </p:spPr>
        <p:txBody>
          <a:bodyPr lIns="0" tIns="0" rIns="0" bIns="0" rtlCol="0" anchor="t">
            <a:spAutoFit/>
          </a:bodyPr>
          <a:lstStyle/>
          <a:p>
            <a:pPr algn="ctr">
              <a:lnSpc>
                <a:spcPts val="10500"/>
              </a:lnSpc>
            </a:pPr>
            <a:r>
              <a:rPr lang="en-US" sz="7500">
                <a:solidFill>
                  <a:srgbClr val="FFFFFF"/>
                </a:solidFill>
                <a:latin typeface="Bebas Neue Bold"/>
                <a:ea typeface="Bebas Neue Bold"/>
                <a:cs typeface="Bebas Neue Bold"/>
                <a:sym typeface="Bebas Neue Bold"/>
              </a:rPr>
              <a:t>que-4  which country has the best customer? we would like to throw a promotional musical festival in the city we made the most money, write a query one city that has the highest sum of invoice totals? Return both the city name &amp; sum of all invoice totals.</a:t>
            </a:r>
          </a:p>
          <a:p>
            <a:pPr algn="ctr">
              <a:lnSpc>
                <a:spcPts val="14979"/>
              </a:lnSpc>
            </a:pPr>
            <a:endParaRPr lang="en-US" sz="7500">
              <a:solidFill>
                <a:srgbClr val="FFFFFF"/>
              </a:solidFill>
              <a:latin typeface="Bebas Neue Bold"/>
              <a:ea typeface="Bebas Neue Bold"/>
              <a:cs typeface="Bebas Neue Bold"/>
              <a:sym typeface="Bebas Neue Bold"/>
            </a:endParaRPr>
          </a:p>
          <a:p>
            <a:pPr algn="ctr">
              <a:lnSpc>
                <a:spcPts val="14979"/>
              </a:lnSpc>
              <a:spcBef>
                <a:spcPct val="0"/>
              </a:spcBef>
            </a:pPr>
            <a:endParaRPr lang="en-US" sz="7500">
              <a:solidFill>
                <a:srgbClr val="FFFFFF"/>
              </a:solidFill>
              <a:latin typeface="Bebas Neue Bold"/>
              <a:ea typeface="Bebas Neue Bold"/>
              <a:cs typeface="Bebas Neue Bold"/>
              <a:sym typeface="Bebas Neue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3268575" y="3485750"/>
            <a:ext cx="12698350" cy="3315500"/>
          </a:xfrm>
          <a:custGeom>
            <a:avLst/>
            <a:gdLst/>
            <a:ahLst/>
            <a:cxnLst/>
            <a:rect l="l" t="t" r="r" b="b"/>
            <a:pathLst>
              <a:path w="12698350" h="3315500">
                <a:moveTo>
                  <a:pt x="0" y="0"/>
                </a:moveTo>
                <a:lnTo>
                  <a:pt x="12698349" y="0"/>
                </a:lnTo>
                <a:lnTo>
                  <a:pt x="12698349" y="3315500"/>
                </a:lnTo>
                <a:lnTo>
                  <a:pt x="0" y="3315500"/>
                </a:lnTo>
                <a:lnTo>
                  <a:pt x="0" y="0"/>
                </a:lnTo>
                <a:close/>
              </a:path>
            </a:pathLst>
          </a:custGeom>
          <a:blipFill>
            <a:blip r:embed="rId2"/>
            <a:stretch>
              <a:fillRect t="-22454" b="-92878"/>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499185"/>
            <a:ext cx="12698350" cy="2435680"/>
          </a:xfrm>
          <a:custGeom>
            <a:avLst/>
            <a:gdLst/>
            <a:ahLst/>
            <a:cxnLst/>
            <a:rect l="l" t="t" r="r" b="b"/>
            <a:pathLst>
              <a:path w="12698350" h="2435680">
                <a:moveTo>
                  <a:pt x="0" y="0"/>
                </a:moveTo>
                <a:lnTo>
                  <a:pt x="12698350" y="0"/>
                </a:lnTo>
                <a:lnTo>
                  <a:pt x="12698350" y="2435680"/>
                </a:lnTo>
                <a:lnTo>
                  <a:pt x="0" y="2435680"/>
                </a:lnTo>
                <a:lnTo>
                  <a:pt x="0" y="0"/>
                </a:lnTo>
                <a:close/>
              </a:path>
            </a:pathLst>
          </a:custGeom>
          <a:blipFill>
            <a:blip r:embed="rId2"/>
            <a:stretch>
              <a:fillRect t="-161160" b="-31954"/>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943354" y="1028700"/>
            <a:ext cx="15902342" cy="6939909"/>
          </a:xfrm>
          <a:prstGeom prst="rect">
            <a:avLst/>
          </a:prstGeom>
        </p:spPr>
        <p:txBody>
          <a:bodyPr lIns="0" tIns="0" rIns="0" bIns="0" rtlCol="0" anchor="t">
            <a:spAutoFit/>
          </a:bodyPr>
          <a:lstStyle/>
          <a:p>
            <a:pPr algn="ctr">
              <a:lnSpc>
                <a:spcPts val="10360"/>
              </a:lnSpc>
            </a:pPr>
            <a:r>
              <a:rPr lang="en-US" sz="7400">
                <a:solidFill>
                  <a:srgbClr val="FFFFFF"/>
                </a:solidFill>
                <a:latin typeface="Bebas Neue Bold"/>
                <a:ea typeface="Bebas Neue Bold"/>
                <a:cs typeface="Bebas Neue Bold"/>
                <a:sym typeface="Bebas Neue Bold"/>
              </a:rPr>
              <a:t>que 5 who is the best customer? The customer who has spent the most money will be declared the best customer. Write a query that returns the person who has spent the most money.</a:t>
            </a:r>
          </a:p>
          <a:p>
            <a:pPr algn="ctr">
              <a:lnSpc>
                <a:spcPts val="10360"/>
              </a:lnSpc>
            </a:pPr>
            <a:endParaRPr lang="en-US" sz="7400">
              <a:solidFill>
                <a:srgbClr val="FFFFFF"/>
              </a:solidFill>
              <a:latin typeface="Bebas Neue Bold"/>
              <a:ea typeface="Bebas Neue Bold"/>
              <a:cs typeface="Bebas Neue Bold"/>
              <a:sym typeface="Bebas Neue Bold"/>
            </a:endParaRPr>
          </a:p>
          <a:p>
            <a:pPr algn="ctr">
              <a:lnSpc>
                <a:spcPts val="2660"/>
              </a:lnSpc>
              <a:spcBef>
                <a:spcPct val="0"/>
              </a:spcBef>
            </a:pPr>
            <a:endParaRPr lang="en-US" sz="7400">
              <a:solidFill>
                <a:srgbClr val="FFFFFF"/>
              </a:solidFill>
              <a:latin typeface="Bebas Neue Bold"/>
              <a:ea typeface="Bebas Neue Bold"/>
              <a:cs typeface="Bebas Neue Bold"/>
              <a:sym typeface="Bebas Neue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3188720" y="3275891"/>
            <a:ext cx="11910559" cy="3735219"/>
          </a:xfrm>
          <a:custGeom>
            <a:avLst/>
            <a:gdLst/>
            <a:ahLst/>
            <a:cxnLst/>
            <a:rect l="l" t="t" r="r" b="b"/>
            <a:pathLst>
              <a:path w="11910559" h="3735219">
                <a:moveTo>
                  <a:pt x="0" y="0"/>
                </a:moveTo>
                <a:lnTo>
                  <a:pt x="11910560" y="0"/>
                </a:lnTo>
                <a:lnTo>
                  <a:pt x="11910560" y="3735218"/>
                </a:lnTo>
                <a:lnTo>
                  <a:pt x="0" y="3735218"/>
                </a:lnTo>
                <a:lnTo>
                  <a:pt x="0" y="0"/>
                </a:lnTo>
                <a:close/>
              </a:path>
            </a:pathLst>
          </a:custGeom>
          <a:blipFill>
            <a:blip r:embed="rId2"/>
            <a:stretch>
              <a:fillRect b="-79277"/>
            </a:stretch>
          </a:blipFill>
        </p:spPr>
      </p:sp>
      <p:sp>
        <p:nvSpPr>
          <p:cNvPr id="3" name="TextBox 3"/>
          <p:cNvSpPr txBox="1"/>
          <p:nvPr/>
        </p:nvSpPr>
        <p:spPr>
          <a:xfrm>
            <a:off x="943354" y="971550"/>
            <a:ext cx="15902342" cy="3747787"/>
          </a:xfrm>
          <a:prstGeom prst="rect">
            <a:avLst/>
          </a:prstGeom>
        </p:spPr>
        <p:txBody>
          <a:bodyPr lIns="0" tIns="0" rIns="0" bIns="0" rtlCol="0" anchor="t">
            <a:spAutoFit/>
          </a:bodyPr>
          <a:lstStyle/>
          <a:p>
            <a:pPr algn="ctr">
              <a:lnSpc>
                <a:spcPts val="14979"/>
              </a:lnSpc>
            </a:pPr>
            <a:r>
              <a:rPr lang="en-US" sz="10699">
                <a:solidFill>
                  <a:srgbClr val="FFFFFF"/>
                </a:solidFill>
                <a:latin typeface="Bebas Neue Bold"/>
                <a:ea typeface="Bebas Neue Bold"/>
                <a:cs typeface="Bebas Neue Bold"/>
                <a:sym typeface="Bebas Neue Bold"/>
              </a:rPr>
              <a:t>input </a:t>
            </a:r>
          </a:p>
          <a:p>
            <a:pPr algn="ctr">
              <a:lnSpc>
                <a:spcPts val="14979"/>
              </a:lnSpc>
              <a:spcBef>
                <a:spcPct val="0"/>
              </a:spcBef>
            </a:pPr>
            <a:endParaRPr lang="en-US" sz="10699">
              <a:solidFill>
                <a:srgbClr val="FFFFFF"/>
              </a:solidFill>
              <a:latin typeface="Bebas Neue Bold"/>
              <a:ea typeface="Bebas Neue Bold"/>
              <a:cs typeface="Bebas Neue Bold"/>
              <a:sym typeface="Bebas Neue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6157156"/>
            <a:ext cx="9690681" cy="1970658"/>
          </a:xfrm>
          <a:custGeom>
            <a:avLst/>
            <a:gdLst/>
            <a:ahLst/>
            <a:cxnLst/>
            <a:rect l="l" t="t" r="r" b="b"/>
            <a:pathLst>
              <a:path w="9690681" h="1970658">
                <a:moveTo>
                  <a:pt x="0" y="0"/>
                </a:moveTo>
                <a:lnTo>
                  <a:pt x="9690681" y="0"/>
                </a:lnTo>
                <a:lnTo>
                  <a:pt x="9690681" y="1970658"/>
                </a:lnTo>
                <a:lnTo>
                  <a:pt x="0" y="1970658"/>
                </a:lnTo>
                <a:lnTo>
                  <a:pt x="0" y="0"/>
                </a:lnTo>
                <a:close/>
              </a:path>
            </a:pathLst>
          </a:custGeom>
          <a:blipFill>
            <a:blip r:embed="rId2"/>
            <a:stretch>
              <a:fillRect t="-146770" b="-29703"/>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1028700" y="337685"/>
            <a:ext cx="15902342" cy="10973223"/>
          </a:xfrm>
          <a:prstGeom prst="rect">
            <a:avLst/>
          </a:prstGeom>
        </p:spPr>
        <p:txBody>
          <a:bodyPr lIns="0" tIns="0" rIns="0" bIns="0" rtlCol="0" anchor="t">
            <a:spAutoFit/>
          </a:bodyPr>
          <a:lstStyle/>
          <a:p>
            <a:pPr algn="ctr">
              <a:lnSpc>
                <a:spcPts val="14139"/>
              </a:lnSpc>
            </a:pPr>
            <a:r>
              <a:rPr lang="en-US" sz="10099">
                <a:solidFill>
                  <a:srgbClr val="FFFFFF"/>
                </a:solidFill>
                <a:latin typeface="Bebas Neue Bold"/>
                <a:ea typeface="Bebas Neue Bold"/>
                <a:cs typeface="Bebas Neue Bold"/>
                <a:sym typeface="Bebas Neue Bold"/>
              </a:rPr>
              <a:t>que-6 Write query to return the email, first name, last name, &amp; Genre all of Rock music listeners. Return your list ordered alphabetically by email starting with A.</a:t>
            </a:r>
          </a:p>
          <a:p>
            <a:pPr algn="ctr">
              <a:lnSpc>
                <a:spcPts val="14139"/>
              </a:lnSpc>
            </a:pPr>
            <a:endParaRPr lang="en-US" sz="10099">
              <a:solidFill>
                <a:srgbClr val="FFFFFF"/>
              </a:solidFill>
              <a:latin typeface="Bebas Neue Bold"/>
              <a:ea typeface="Bebas Neue Bold"/>
              <a:cs typeface="Bebas Neue Bold"/>
              <a:sym typeface="Bebas Neue Bold"/>
            </a:endParaRPr>
          </a:p>
          <a:p>
            <a:pPr algn="ctr">
              <a:lnSpc>
                <a:spcPts val="700"/>
              </a:lnSpc>
              <a:spcBef>
                <a:spcPct val="0"/>
              </a:spcBef>
            </a:pPr>
            <a:endParaRPr lang="en-US" sz="10099">
              <a:solidFill>
                <a:srgbClr val="FFFFFF"/>
              </a:solidFill>
              <a:latin typeface="Bebas Neue Bold"/>
              <a:ea typeface="Bebas Neue Bold"/>
              <a:cs typeface="Bebas Neue Bold"/>
              <a:sym typeface="Bebas Neue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p:nvPr/>
        </p:nvGrpSpPr>
        <p:grpSpPr>
          <a:xfrm>
            <a:off x="1141368" y="2079652"/>
            <a:ext cx="6127696" cy="6127696"/>
            <a:chOff x="0" y="0"/>
            <a:chExt cx="812800" cy="812800"/>
          </a:xfrm>
        </p:grpSpPr>
        <p:sp>
          <p:nvSpPr>
            <p:cNvPr id="3" name="Freeform 3"/>
            <p:cNvSpPr/>
            <p:nvPr/>
          </p:nvSpPr>
          <p:spPr>
            <a:xfrm flipH="1">
              <a:off x="0" y="0"/>
              <a:ext cx="812800" cy="812800"/>
            </a:xfrm>
            <a:custGeom>
              <a:avLst/>
              <a:gdLst/>
              <a:ahLst/>
              <a:cxnLst/>
              <a:rect l="l" t="t" r="r" b="b"/>
              <a:pathLst>
                <a:path w="812800" h="812800">
                  <a:moveTo>
                    <a:pt x="783741" y="0"/>
                  </a:moveTo>
                  <a:lnTo>
                    <a:pt x="29059" y="0"/>
                  </a:lnTo>
                  <a:cubicBezTo>
                    <a:pt x="13010" y="0"/>
                    <a:pt x="0" y="13010"/>
                    <a:pt x="0" y="29059"/>
                  </a:cubicBezTo>
                  <a:lnTo>
                    <a:pt x="0" y="783741"/>
                  </a:lnTo>
                  <a:cubicBezTo>
                    <a:pt x="0" y="799790"/>
                    <a:pt x="13010" y="812800"/>
                    <a:pt x="29059" y="812800"/>
                  </a:cubicBezTo>
                  <a:lnTo>
                    <a:pt x="783741" y="812800"/>
                  </a:lnTo>
                  <a:cubicBezTo>
                    <a:pt x="799790" y="812800"/>
                    <a:pt x="812800" y="799790"/>
                    <a:pt x="812800" y="783741"/>
                  </a:cubicBezTo>
                  <a:lnTo>
                    <a:pt x="812800" y="29059"/>
                  </a:lnTo>
                  <a:cubicBezTo>
                    <a:pt x="812800" y="13010"/>
                    <a:pt x="799790" y="0"/>
                    <a:pt x="783741" y="0"/>
                  </a:cubicBezTo>
                  <a:close/>
                </a:path>
              </a:pathLst>
            </a:custGeom>
            <a:blipFill>
              <a:blip r:embed="rId2"/>
              <a:stretch>
                <a:fillRect l="-25046" r="-25046"/>
              </a:stretch>
            </a:blipFill>
          </p:spPr>
        </p:sp>
      </p:grpSp>
      <p:sp>
        <p:nvSpPr>
          <p:cNvPr id="4" name="AutoShape 4"/>
          <p:cNvSpPr/>
          <p:nvPr/>
        </p:nvSpPr>
        <p:spPr>
          <a:xfrm>
            <a:off x="10660913" y="2089177"/>
            <a:ext cx="1968915" cy="0"/>
          </a:xfrm>
          <a:prstGeom prst="line">
            <a:avLst/>
          </a:prstGeom>
          <a:ln w="19050" cap="flat">
            <a:solidFill>
              <a:srgbClr val="F84444"/>
            </a:solidFill>
            <a:prstDash val="solid"/>
            <a:headEnd type="none" w="sm" len="sm"/>
            <a:tailEnd type="none" w="sm" len="sm"/>
          </a:ln>
        </p:spPr>
      </p:sp>
      <p:sp>
        <p:nvSpPr>
          <p:cNvPr id="5" name="TextBox 5"/>
          <p:cNvSpPr txBox="1"/>
          <p:nvPr/>
        </p:nvSpPr>
        <p:spPr>
          <a:xfrm>
            <a:off x="9978480" y="2201156"/>
            <a:ext cx="7280820" cy="1396999"/>
          </a:xfrm>
          <a:prstGeom prst="rect">
            <a:avLst/>
          </a:prstGeom>
        </p:spPr>
        <p:txBody>
          <a:bodyPr lIns="0" tIns="0" rIns="0" bIns="0" rtlCol="0" anchor="t">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About Music PROJECT</a:t>
            </a:r>
          </a:p>
        </p:txBody>
      </p:sp>
      <p:sp>
        <p:nvSpPr>
          <p:cNvPr id="6" name="TextBox 6"/>
          <p:cNvSpPr txBox="1"/>
          <p:nvPr/>
        </p:nvSpPr>
        <p:spPr>
          <a:xfrm>
            <a:off x="8773833" y="3541006"/>
            <a:ext cx="6958135" cy="4751071"/>
          </a:xfrm>
          <a:prstGeom prst="rect">
            <a:avLst/>
          </a:prstGeom>
        </p:spPr>
        <p:txBody>
          <a:bodyPr lIns="0" tIns="0" rIns="0" bIns="0" rtlCol="0" anchor="t">
            <a:spAutoFit/>
          </a:bodyPr>
          <a:lstStyle/>
          <a:p>
            <a:pPr algn="l">
              <a:lnSpc>
                <a:spcPts val="3779"/>
              </a:lnSpc>
              <a:spcBef>
                <a:spcPct val="0"/>
              </a:spcBef>
            </a:pPr>
            <a:r>
              <a:rPr lang="en-US" sz="2699">
                <a:solidFill>
                  <a:srgbClr val="FFFFFF"/>
                </a:solidFill>
                <a:latin typeface="Open Sans"/>
                <a:ea typeface="Open Sans"/>
                <a:cs typeface="Open Sans"/>
                <a:sym typeface="Open Sans"/>
              </a:rPr>
              <a:t>In the music database project using SQL, I analyzed sales data to identify trends and insights. Key tasks included data cleaning, processing, and querying the database to find top-selling artists, popular genres, and customer spending patterns. I utilized SQL to join tables, aggregate data, and create views to extract valuable information, helping understand customer preferences and optimize music offerings.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3139151" y="3689677"/>
            <a:ext cx="12698350" cy="3474025"/>
          </a:xfrm>
          <a:custGeom>
            <a:avLst/>
            <a:gdLst/>
            <a:ahLst/>
            <a:cxnLst/>
            <a:rect l="l" t="t" r="r" b="b"/>
            <a:pathLst>
              <a:path w="12698350" h="3474025">
                <a:moveTo>
                  <a:pt x="0" y="0"/>
                </a:moveTo>
                <a:lnTo>
                  <a:pt x="12698349" y="0"/>
                </a:lnTo>
                <a:lnTo>
                  <a:pt x="12698349" y="3474025"/>
                </a:lnTo>
                <a:lnTo>
                  <a:pt x="0" y="3474025"/>
                </a:lnTo>
                <a:lnTo>
                  <a:pt x="0" y="0"/>
                </a:lnTo>
                <a:close/>
              </a:path>
            </a:pathLst>
          </a:custGeom>
          <a:blipFill>
            <a:blip r:embed="rId2"/>
            <a:stretch>
              <a:fillRect t="-12338" b="-93167"/>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143500"/>
            <a:ext cx="11871968" cy="3087612"/>
          </a:xfrm>
          <a:custGeom>
            <a:avLst/>
            <a:gdLst/>
            <a:ahLst/>
            <a:cxnLst/>
            <a:rect l="l" t="t" r="r" b="b"/>
            <a:pathLst>
              <a:path w="11871968" h="3087612">
                <a:moveTo>
                  <a:pt x="0" y="0"/>
                </a:moveTo>
                <a:lnTo>
                  <a:pt x="11871968" y="0"/>
                </a:lnTo>
                <a:lnTo>
                  <a:pt x="11871968" y="3087612"/>
                </a:lnTo>
                <a:lnTo>
                  <a:pt x="0" y="3087612"/>
                </a:lnTo>
                <a:lnTo>
                  <a:pt x="0" y="0"/>
                </a:lnTo>
                <a:close/>
              </a:path>
            </a:pathLst>
          </a:custGeom>
          <a:blipFill>
            <a:blip r:embed="rId2"/>
            <a:stretch>
              <a:fillRect t="-115612" r="-6960" b="-15612"/>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165999" y="330567"/>
            <a:ext cx="15919371" cy="9826236"/>
          </a:xfrm>
          <a:prstGeom prst="rect">
            <a:avLst/>
          </a:prstGeom>
        </p:spPr>
        <p:txBody>
          <a:bodyPr lIns="0" tIns="0" rIns="0" bIns="0" rtlCol="0" anchor="t">
            <a:spAutoFit/>
          </a:bodyPr>
          <a:lstStyle/>
          <a:p>
            <a:pPr algn="ctr">
              <a:lnSpc>
                <a:spcPts val="11892"/>
              </a:lnSpc>
            </a:pPr>
            <a:r>
              <a:rPr lang="en-US" sz="8494">
                <a:solidFill>
                  <a:srgbClr val="FFFFFF"/>
                </a:solidFill>
                <a:latin typeface="Bebas Neue Bold"/>
                <a:ea typeface="Bebas Neue Bold"/>
                <a:cs typeface="Bebas Neue Bold"/>
                <a:sym typeface="Bebas Neue Bold"/>
              </a:rPr>
              <a:t>que 7  Let’s invite the artist who have written the most rock music in our dataset. Write a query that returns the artist name and total track count of the top 10 rock bands</a:t>
            </a:r>
          </a:p>
          <a:p>
            <a:pPr algn="ctr">
              <a:lnSpc>
                <a:spcPts val="11892"/>
              </a:lnSpc>
            </a:pPr>
            <a:endParaRPr lang="en-US" sz="8494">
              <a:solidFill>
                <a:srgbClr val="FFFFFF"/>
              </a:solidFill>
              <a:latin typeface="Bebas Neue Bold"/>
              <a:ea typeface="Bebas Neue Bold"/>
              <a:cs typeface="Bebas Neue Bold"/>
              <a:sym typeface="Bebas Neue Bold"/>
            </a:endParaRPr>
          </a:p>
          <a:p>
            <a:pPr algn="ctr">
              <a:lnSpc>
                <a:spcPts val="5669"/>
              </a:lnSpc>
              <a:spcBef>
                <a:spcPct val="0"/>
              </a:spcBef>
            </a:pPr>
            <a:endParaRPr lang="en-US" sz="8494">
              <a:solidFill>
                <a:srgbClr val="FFFFFF"/>
              </a:solidFill>
              <a:latin typeface="Bebas Neue Bold"/>
              <a:ea typeface="Bebas Neue Bold"/>
              <a:cs typeface="Bebas Neue Bold"/>
              <a:sym typeface="Bebas Neue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2547613"/>
            <a:ext cx="12698350" cy="3611756"/>
          </a:xfrm>
          <a:custGeom>
            <a:avLst/>
            <a:gdLst/>
            <a:ahLst/>
            <a:cxnLst/>
            <a:rect l="l" t="t" r="r" b="b"/>
            <a:pathLst>
              <a:path w="12698350" h="3611756">
                <a:moveTo>
                  <a:pt x="0" y="0"/>
                </a:moveTo>
                <a:lnTo>
                  <a:pt x="12698350" y="0"/>
                </a:lnTo>
                <a:lnTo>
                  <a:pt x="12698350" y="3611755"/>
                </a:lnTo>
                <a:lnTo>
                  <a:pt x="0" y="3611755"/>
                </a:lnTo>
                <a:lnTo>
                  <a:pt x="0" y="0"/>
                </a:lnTo>
                <a:close/>
              </a:path>
            </a:pathLst>
          </a:custGeom>
          <a:blipFill>
            <a:blip r:embed="rId2"/>
            <a:stretch>
              <a:fillRect t="-11868" b="-85801"/>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143500"/>
            <a:ext cx="12698350" cy="3122044"/>
          </a:xfrm>
          <a:custGeom>
            <a:avLst/>
            <a:gdLst/>
            <a:ahLst/>
            <a:cxnLst/>
            <a:rect l="l" t="t" r="r" b="b"/>
            <a:pathLst>
              <a:path w="12698350" h="3122044">
                <a:moveTo>
                  <a:pt x="0" y="0"/>
                </a:moveTo>
                <a:lnTo>
                  <a:pt x="12698350" y="0"/>
                </a:lnTo>
                <a:lnTo>
                  <a:pt x="12698350" y="3122044"/>
                </a:lnTo>
                <a:lnTo>
                  <a:pt x="0" y="3122044"/>
                </a:lnTo>
                <a:lnTo>
                  <a:pt x="0" y="0"/>
                </a:lnTo>
                <a:close/>
              </a:path>
            </a:pathLst>
          </a:custGeom>
          <a:blipFill>
            <a:blip r:embed="rId2"/>
            <a:stretch>
              <a:fillRect t="-114337" b="-14337"/>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943354" y="1028700"/>
            <a:ext cx="15569832" cy="9647622"/>
          </a:xfrm>
          <a:prstGeom prst="rect">
            <a:avLst/>
          </a:prstGeom>
        </p:spPr>
        <p:txBody>
          <a:bodyPr lIns="0" tIns="0" rIns="0" bIns="0" rtlCol="0" anchor="t">
            <a:spAutoFit/>
          </a:bodyPr>
          <a:lstStyle/>
          <a:p>
            <a:pPr algn="ctr">
              <a:lnSpc>
                <a:spcPts val="10864"/>
              </a:lnSpc>
            </a:pPr>
            <a:r>
              <a:rPr lang="en-US" sz="7760">
                <a:solidFill>
                  <a:srgbClr val="FFFFFF"/>
                </a:solidFill>
                <a:latin typeface="Bebas Neue Bold"/>
                <a:ea typeface="Bebas Neue Bold"/>
                <a:cs typeface="Bebas Neue Bold"/>
                <a:sym typeface="Bebas Neue Bold"/>
              </a:rPr>
              <a:t>que 8  Return all the track names that have a song length longer than the average song length. Return the name and milliseconds for each track. Order by the song length with the longest song listed first.</a:t>
            </a:r>
          </a:p>
          <a:p>
            <a:pPr algn="ctr">
              <a:lnSpc>
                <a:spcPts val="10864"/>
              </a:lnSpc>
            </a:pPr>
            <a:endParaRPr lang="en-US" sz="7760">
              <a:solidFill>
                <a:srgbClr val="FFFFFF"/>
              </a:solidFill>
              <a:latin typeface="Bebas Neue Bold"/>
              <a:ea typeface="Bebas Neue Bold"/>
              <a:cs typeface="Bebas Neue Bold"/>
              <a:sym typeface="Bebas Neue Bold"/>
            </a:endParaRPr>
          </a:p>
          <a:p>
            <a:pPr algn="ctr">
              <a:lnSpc>
                <a:spcPts val="10864"/>
              </a:lnSpc>
              <a:spcBef>
                <a:spcPct val="0"/>
              </a:spcBef>
            </a:pPr>
            <a:endParaRPr lang="en-US" sz="7760">
              <a:solidFill>
                <a:srgbClr val="FFFFFF"/>
              </a:solidFill>
              <a:latin typeface="Bebas Neue Bold"/>
              <a:ea typeface="Bebas Neue Bold"/>
              <a:cs typeface="Bebas Neue Bold"/>
              <a:sym typeface="Bebas Neue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3173188"/>
            <a:ext cx="12698350" cy="3508458"/>
          </a:xfrm>
          <a:custGeom>
            <a:avLst/>
            <a:gdLst/>
            <a:ahLst/>
            <a:cxnLst/>
            <a:rect l="l" t="t" r="r" b="b"/>
            <a:pathLst>
              <a:path w="12698350" h="3508458">
                <a:moveTo>
                  <a:pt x="0" y="0"/>
                </a:moveTo>
                <a:lnTo>
                  <a:pt x="12698350" y="0"/>
                </a:lnTo>
                <a:lnTo>
                  <a:pt x="12698350" y="3508458"/>
                </a:lnTo>
                <a:lnTo>
                  <a:pt x="0" y="3508458"/>
                </a:lnTo>
                <a:lnTo>
                  <a:pt x="0" y="0"/>
                </a:lnTo>
                <a:close/>
              </a:path>
            </a:pathLst>
          </a:custGeom>
          <a:blipFill>
            <a:blip r:embed="rId2"/>
            <a:stretch>
              <a:fillRect t="-12217" b="-91271"/>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602443"/>
            <a:ext cx="12698350" cy="2525371"/>
          </a:xfrm>
          <a:custGeom>
            <a:avLst/>
            <a:gdLst/>
            <a:ahLst/>
            <a:cxnLst/>
            <a:rect l="l" t="t" r="r" b="b"/>
            <a:pathLst>
              <a:path w="12698350" h="2525371">
                <a:moveTo>
                  <a:pt x="0" y="0"/>
                </a:moveTo>
                <a:lnTo>
                  <a:pt x="12698350" y="0"/>
                </a:lnTo>
                <a:lnTo>
                  <a:pt x="12698350" y="2525371"/>
                </a:lnTo>
                <a:lnTo>
                  <a:pt x="0" y="2525371"/>
                </a:lnTo>
                <a:lnTo>
                  <a:pt x="0" y="0"/>
                </a:lnTo>
                <a:close/>
              </a:path>
            </a:pathLst>
          </a:custGeom>
          <a:blipFill>
            <a:blip r:embed="rId2"/>
            <a:stretch>
              <a:fillRect t="-159525" b="-23178"/>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361529" y="590041"/>
            <a:ext cx="14655374" cy="9819241"/>
          </a:xfrm>
          <a:prstGeom prst="rect">
            <a:avLst/>
          </a:prstGeom>
        </p:spPr>
        <p:txBody>
          <a:bodyPr lIns="0" tIns="0" rIns="0" bIns="0" rtlCol="0" anchor="t">
            <a:spAutoFit/>
          </a:bodyPr>
          <a:lstStyle/>
          <a:p>
            <a:pPr algn="ctr">
              <a:lnSpc>
                <a:spcPts val="13804"/>
              </a:lnSpc>
            </a:pPr>
            <a:r>
              <a:rPr lang="en-US" sz="9860">
                <a:solidFill>
                  <a:srgbClr val="FFFFFF"/>
                </a:solidFill>
                <a:latin typeface="Bebas Neue Bold"/>
                <a:ea typeface="Bebas Neue Bold"/>
                <a:cs typeface="Bebas Neue Bold"/>
                <a:sym typeface="Bebas Neue Bold"/>
              </a:rPr>
              <a:t>Ques-9 Find how much amount spent by each customer on artists? Write a query to return customer name, artist name and total spent.</a:t>
            </a:r>
          </a:p>
          <a:p>
            <a:pPr algn="ctr">
              <a:lnSpc>
                <a:spcPts val="7741"/>
              </a:lnSpc>
              <a:spcBef>
                <a:spcPct val="0"/>
              </a:spcBef>
            </a:pPr>
            <a:endParaRPr lang="en-US" sz="9860">
              <a:solidFill>
                <a:srgbClr val="FFFFFF"/>
              </a:solidFill>
              <a:latin typeface="Bebas Neue Bold"/>
              <a:ea typeface="Bebas Neue Bold"/>
              <a:cs typeface="Bebas Neue Bold"/>
              <a:sym typeface="Bebas Neue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1573832"/>
            <a:ext cx="12698350" cy="6726145"/>
          </a:xfrm>
          <a:custGeom>
            <a:avLst/>
            <a:gdLst/>
            <a:ahLst/>
            <a:cxnLst/>
            <a:rect l="l" t="t" r="r" b="b"/>
            <a:pathLst>
              <a:path w="12698350" h="6726145">
                <a:moveTo>
                  <a:pt x="0" y="0"/>
                </a:moveTo>
                <a:lnTo>
                  <a:pt x="12698350" y="0"/>
                </a:lnTo>
                <a:lnTo>
                  <a:pt x="12698350" y="6726145"/>
                </a:lnTo>
                <a:lnTo>
                  <a:pt x="0" y="6726145"/>
                </a:lnTo>
                <a:lnTo>
                  <a:pt x="0" y="0"/>
                </a:lnTo>
                <a:close/>
              </a:path>
            </a:pathLst>
          </a:custGeom>
          <a:blipFill>
            <a:blip r:embed="rId2"/>
            <a:stretch>
              <a:fillRect b="-6143"/>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790954" y="8191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INTRODUCTION</a:t>
            </a:r>
          </a:p>
        </p:txBody>
      </p:sp>
      <p:sp>
        <p:nvSpPr>
          <p:cNvPr id="3" name="TextBox 3"/>
          <p:cNvSpPr txBox="1"/>
          <p:nvPr/>
        </p:nvSpPr>
        <p:spPr>
          <a:xfrm>
            <a:off x="2166906" y="3423534"/>
            <a:ext cx="13150438" cy="3354208"/>
          </a:xfrm>
          <a:prstGeom prst="rect">
            <a:avLst/>
          </a:prstGeom>
        </p:spPr>
        <p:txBody>
          <a:bodyPr lIns="0" tIns="0" rIns="0" bIns="0" rtlCol="0" anchor="t">
            <a:spAutoFit/>
          </a:bodyPr>
          <a:lstStyle/>
          <a:p>
            <a:pPr algn="ctr">
              <a:lnSpc>
                <a:spcPts val="6747"/>
              </a:lnSpc>
              <a:spcBef>
                <a:spcPct val="0"/>
              </a:spcBef>
            </a:pPr>
            <a:r>
              <a:rPr lang="en-US" sz="4819">
                <a:solidFill>
                  <a:srgbClr val="FFFFFF"/>
                </a:solidFill>
                <a:latin typeface="Open Sans"/>
                <a:ea typeface="Open Sans"/>
                <a:cs typeface="Open Sans"/>
                <a:sym typeface="Open Sans"/>
              </a:rPr>
              <a:t>Hello, I’m Himanshu Jha, i have utilized my SQL queries with music database and also i prefmoned some question which is related to music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3984112"/>
            <a:ext cx="12698350" cy="4247000"/>
          </a:xfrm>
          <a:custGeom>
            <a:avLst/>
            <a:gdLst/>
            <a:ahLst/>
            <a:cxnLst/>
            <a:rect l="l" t="t" r="r" b="b"/>
            <a:pathLst>
              <a:path w="12698350" h="4247000">
                <a:moveTo>
                  <a:pt x="0" y="0"/>
                </a:moveTo>
                <a:lnTo>
                  <a:pt x="12698350" y="0"/>
                </a:lnTo>
                <a:lnTo>
                  <a:pt x="12698350" y="4247000"/>
                </a:lnTo>
                <a:lnTo>
                  <a:pt x="0" y="4247000"/>
                </a:lnTo>
                <a:lnTo>
                  <a:pt x="0" y="0"/>
                </a:lnTo>
                <a:close/>
              </a:path>
            </a:pathLst>
          </a:custGeom>
          <a:blipFill>
            <a:blip r:embed="rId2"/>
            <a:stretch>
              <a:fillRect t="-56752" b="-11350"/>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943354" y="1301725"/>
            <a:ext cx="16315946" cy="3482909"/>
          </a:xfrm>
          <a:prstGeom prst="rect">
            <a:avLst/>
          </a:prstGeom>
        </p:spPr>
        <p:txBody>
          <a:bodyPr lIns="0" tIns="0" rIns="0" bIns="0" rtlCol="0" anchor="t">
            <a:spAutoFit/>
          </a:bodyPr>
          <a:lstStyle/>
          <a:p>
            <a:pPr algn="ctr">
              <a:lnSpc>
                <a:spcPts val="5362"/>
              </a:lnSpc>
            </a:pPr>
            <a:r>
              <a:rPr lang="en-US" sz="3830">
                <a:solidFill>
                  <a:srgbClr val="FFFFFF"/>
                </a:solidFill>
                <a:latin typeface="Bebas Neue Bold"/>
                <a:ea typeface="Bebas Neue Bold"/>
                <a:cs typeface="Bebas Neue Bold"/>
                <a:sym typeface="Bebas Neue Bold"/>
              </a:rPr>
              <a:t>ques-we want to find out the most popular music genre for each country. We determine the most popular genre with the highest amount of purchase. Write a query that return each country along with the top Genre. For countries where the maximum number of purchases is shared return all genres.</a:t>
            </a:r>
          </a:p>
          <a:p>
            <a:pPr algn="ctr">
              <a:lnSpc>
                <a:spcPts val="5362"/>
              </a:lnSpc>
            </a:pPr>
            <a:endParaRPr lang="en-US" sz="3830">
              <a:solidFill>
                <a:srgbClr val="FFFFFF"/>
              </a:solidFill>
              <a:latin typeface="Bebas Neue Bold"/>
              <a:ea typeface="Bebas Neue Bold"/>
              <a:cs typeface="Bebas Neue Bold"/>
              <a:sym typeface="Bebas Neue Bold"/>
            </a:endParaRPr>
          </a:p>
          <a:p>
            <a:pPr algn="ctr">
              <a:lnSpc>
                <a:spcPts val="200"/>
              </a:lnSpc>
              <a:spcBef>
                <a:spcPct val="0"/>
              </a:spcBef>
            </a:pPr>
            <a:endParaRPr lang="en-US" sz="3830">
              <a:solidFill>
                <a:srgbClr val="FFFFFF"/>
              </a:solidFill>
              <a:latin typeface="Bebas Neue Bold"/>
              <a:ea typeface="Bebas Neue Bold"/>
              <a:cs typeface="Bebas Neue Bold"/>
              <a:sym typeface="Bebas Neue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2572377"/>
            <a:ext cx="12698350" cy="6685923"/>
          </a:xfrm>
          <a:custGeom>
            <a:avLst/>
            <a:gdLst/>
            <a:ahLst/>
            <a:cxnLst/>
            <a:rect l="l" t="t" r="r" b="b"/>
            <a:pathLst>
              <a:path w="12698350" h="6685923">
                <a:moveTo>
                  <a:pt x="0" y="0"/>
                </a:moveTo>
                <a:lnTo>
                  <a:pt x="12698350" y="0"/>
                </a:lnTo>
                <a:lnTo>
                  <a:pt x="12698350" y="6685923"/>
                </a:lnTo>
                <a:lnTo>
                  <a:pt x="0" y="6685923"/>
                </a:lnTo>
                <a:lnTo>
                  <a:pt x="0" y="0"/>
                </a:lnTo>
                <a:close/>
              </a:path>
            </a:pathLst>
          </a:custGeom>
          <a:blipFill>
            <a:blip r:embed="rId2"/>
            <a:stretch>
              <a:fillRect b="-6781"/>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4121843"/>
            <a:ext cx="12698350" cy="4315865"/>
          </a:xfrm>
          <a:custGeom>
            <a:avLst/>
            <a:gdLst/>
            <a:ahLst/>
            <a:cxnLst/>
            <a:rect l="l" t="t" r="r" b="b"/>
            <a:pathLst>
              <a:path w="12698350" h="4315865">
                <a:moveTo>
                  <a:pt x="0" y="0"/>
                </a:moveTo>
                <a:lnTo>
                  <a:pt x="12698350" y="0"/>
                </a:lnTo>
                <a:lnTo>
                  <a:pt x="12698350" y="4315864"/>
                </a:lnTo>
                <a:lnTo>
                  <a:pt x="0" y="4315864"/>
                </a:lnTo>
                <a:lnTo>
                  <a:pt x="0" y="0"/>
                </a:lnTo>
                <a:close/>
              </a:path>
            </a:pathLst>
          </a:custGeom>
          <a:blipFill>
            <a:blip r:embed="rId2"/>
            <a:stretch>
              <a:fillRect t="-59038" b="-6382"/>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46815" y="0"/>
            <a:ext cx="12698350" cy="6657280"/>
          </a:xfrm>
          <a:custGeom>
            <a:avLst/>
            <a:gdLst/>
            <a:ahLst/>
            <a:cxnLst/>
            <a:rect l="l" t="t" r="r" b="b"/>
            <a:pathLst>
              <a:path w="12698350" h="6657280">
                <a:moveTo>
                  <a:pt x="0" y="0"/>
                </a:moveTo>
                <a:lnTo>
                  <a:pt x="12698349" y="0"/>
                </a:lnTo>
                <a:lnTo>
                  <a:pt x="12698349" y="6657280"/>
                </a:lnTo>
                <a:lnTo>
                  <a:pt x="0" y="6657280"/>
                </a:lnTo>
                <a:lnTo>
                  <a:pt x="0" y="0"/>
                </a:lnTo>
                <a:close/>
              </a:path>
            </a:pathLst>
          </a:custGeom>
          <a:blipFill>
            <a:blip r:embed="rId2"/>
            <a:stretch>
              <a:fillRect b="-7241"/>
            </a:stretch>
          </a:blipFill>
        </p:spPr>
      </p:sp>
      <p:sp>
        <p:nvSpPr>
          <p:cNvPr id="3" name="Freeform 3"/>
          <p:cNvSpPr/>
          <p:nvPr/>
        </p:nvSpPr>
        <p:spPr>
          <a:xfrm>
            <a:off x="246815" y="6657280"/>
            <a:ext cx="12698350" cy="2347419"/>
          </a:xfrm>
          <a:custGeom>
            <a:avLst/>
            <a:gdLst/>
            <a:ahLst/>
            <a:cxnLst/>
            <a:rect l="l" t="t" r="r" b="b"/>
            <a:pathLst>
              <a:path w="12698350" h="2347419">
                <a:moveTo>
                  <a:pt x="0" y="0"/>
                </a:moveTo>
                <a:lnTo>
                  <a:pt x="12698349" y="0"/>
                </a:lnTo>
                <a:lnTo>
                  <a:pt x="12698349" y="2347419"/>
                </a:lnTo>
                <a:lnTo>
                  <a:pt x="0" y="2347419"/>
                </a:lnTo>
                <a:lnTo>
                  <a:pt x="0" y="0"/>
                </a:lnTo>
                <a:close/>
              </a:path>
            </a:pathLst>
          </a:custGeom>
          <a:blipFill>
            <a:blip r:embed="rId3"/>
            <a:stretch>
              <a:fillRect t="-189220" b="-14914"/>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545350" y="2503512"/>
            <a:ext cx="12698350" cy="6754788"/>
          </a:xfrm>
          <a:custGeom>
            <a:avLst/>
            <a:gdLst/>
            <a:ahLst/>
            <a:cxnLst/>
            <a:rect l="l" t="t" r="r" b="b"/>
            <a:pathLst>
              <a:path w="12698350" h="6754788">
                <a:moveTo>
                  <a:pt x="0" y="0"/>
                </a:moveTo>
                <a:lnTo>
                  <a:pt x="12698350" y="0"/>
                </a:lnTo>
                <a:lnTo>
                  <a:pt x="12698350" y="6754788"/>
                </a:lnTo>
                <a:lnTo>
                  <a:pt x="0" y="6754788"/>
                </a:lnTo>
                <a:lnTo>
                  <a:pt x="0" y="0"/>
                </a:lnTo>
                <a:close/>
              </a:path>
            </a:pathLst>
          </a:custGeom>
          <a:blipFill>
            <a:blip r:embed="rId2"/>
            <a:stretch>
              <a:fillRect b="-5692"/>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16230600" cy="3237483"/>
          </a:xfrm>
          <a:prstGeom prst="rect">
            <a:avLst/>
          </a:prstGeom>
        </p:spPr>
        <p:txBody>
          <a:bodyPr lIns="0" tIns="0" rIns="0" bIns="0" rtlCol="0" anchor="t">
            <a:spAutoFit/>
          </a:bodyPr>
          <a:lstStyle/>
          <a:p>
            <a:pPr algn="ctr">
              <a:lnSpc>
                <a:spcPts val="6391"/>
              </a:lnSpc>
              <a:spcBef>
                <a:spcPct val="0"/>
              </a:spcBef>
            </a:pPr>
            <a:r>
              <a:rPr lang="en-US" sz="4565">
                <a:solidFill>
                  <a:srgbClr val="FFFFFF"/>
                </a:solidFill>
                <a:latin typeface="Bebas Neue Bold"/>
                <a:ea typeface="Bebas Neue Bold"/>
                <a:cs typeface="Bebas Neue Bold"/>
                <a:sym typeface="Bebas Neue Bold"/>
              </a:rPr>
              <a:t>11 write a query that determines the customer that has spent the most on music for each country. Write a query that returns the country along with the top customer and how much they spent. For countries where the top amount spent is shared, provide all customers who spent this amount.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0" y="1554857"/>
            <a:ext cx="12698350" cy="6159766"/>
          </a:xfrm>
          <a:custGeom>
            <a:avLst/>
            <a:gdLst/>
            <a:ahLst/>
            <a:cxnLst/>
            <a:rect l="l" t="t" r="r" b="b"/>
            <a:pathLst>
              <a:path w="12698350" h="6159766">
                <a:moveTo>
                  <a:pt x="0" y="0"/>
                </a:moveTo>
                <a:lnTo>
                  <a:pt x="12698350" y="0"/>
                </a:lnTo>
                <a:lnTo>
                  <a:pt x="12698350" y="6159766"/>
                </a:lnTo>
                <a:lnTo>
                  <a:pt x="0" y="6159766"/>
                </a:lnTo>
                <a:lnTo>
                  <a:pt x="0" y="0"/>
                </a:lnTo>
                <a:close/>
              </a:path>
            </a:pathLst>
          </a:custGeom>
          <a:blipFill>
            <a:blip r:embed="rId2"/>
            <a:stretch>
              <a:fillRect t="-6958" b="-8943"/>
            </a:stretch>
          </a:blipFill>
        </p:spPr>
      </p:sp>
      <p:sp>
        <p:nvSpPr>
          <p:cNvPr id="3" name="Freeform 3"/>
          <p:cNvSpPr/>
          <p:nvPr/>
        </p:nvSpPr>
        <p:spPr>
          <a:xfrm>
            <a:off x="0" y="7765906"/>
            <a:ext cx="12698350" cy="1492394"/>
          </a:xfrm>
          <a:custGeom>
            <a:avLst/>
            <a:gdLst/>
            <a:ahLst/>
            <a:cxnLst/>
            <a:rect l="l" t="t" r="r" b="b"/>
            <a:pathLst>
              <a:path w="12698350" h="1492394">
                <a:moveTo>
                  <a:pt x="0" y="0"/>
                </a:moveTo>
                <a:lnTo>
                  <a:pt x="12698350" y="0"/>
                </a:lnTo>
                <a:lnTo>
                  <a:pt x="12698350" y="1492394"/>
                </a:lnTo>
                <a:lnTo>
                  <a:pt x="0" y="1492394"/>
                </a:lnTo>
                <a:lnTo>
                  <a:pt x="0" y="0"/>
                </a:lnTo>
                <a:close/>
              </a:path>
            </a:pathLst>
          </a:custGeom>
          <a:blipFill>
            <a:blip r:embed="rId3"/>
            <a:stretch>
              <a:fillRect t="-346080" b="-32300"/>
            </a:stretch>
          </a:blipFill>
        </p:spPr>
      </p:sp>
      <p:sp>
        <p:nvSpPr>
          <p:cNvPr id="4" name="TextBox 4"/>
          <p:cNvSpPr txBox="1"/>
          <p:nvPr/>
        </p:nvSpPr>
        <p:spPr>
          <a:xfrm>
            <a:off x="1028700" y="-2231"/>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028700" y="2823862"/>
            <a:ext cx="12698350" cy="6691712"/>
          </a:xfrm>
          <a:custGeom>
            <a:avLst/>
            <a:gdLst/>
            <a:ahLst/>
            <a:cxnLst/>
            <a:rect l="l" t="t" r="r" b="b"/>
            <a:pathLst>
              <a:path w="12698350" h="6691712">
                <a:moveTo>
                  <a:pt x="0" y="0"/>
                </a:moveTo>
                <a:lnTo>
                  <a:pt x="12698350" y="0"/>
                </a:lnTo>
                <a:lnTo>
                  <a:pt x="12698350" y="6691712"/>
                </a:lnTo>
                <a:lnTo>
                  <a:pt x="0" y="6691712"/>
                </a:lnTo>
                <a:lnTo>
                  <a:pt x="0" y="0"/>
                </a:lnTo>
                <a:close/>
              </a:path>
            </a:pathLst>
          </a:custGeom>
          <a:blipFill>
            <a:blip r:embed="rId2"/>
            <a:stretch>
              <a:fillRect b="-6689"/>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175039" y="2823862"/>
            <a:ext cx="12698350" cy="6434438"/>
          </a:xfrm>
          <a:custGeom>
            <a:avLst/>
            <a:gdLst/>
            <a:ahLst/>
            <a:cxnLst/>
            <a:rect l="l" t="t" r="r" b="b"/>
            <a:pathLst>
              <a:path w="12698350" h="6434438">
                <a:moveTo>
                  <a:pt x="0" y="0"/>
                </a:moveTo>
                <a:lnTo>
                  <a:pt x="12698349" y="0"/>
                </a:lnTo>
                <a:lnTo>
                  <a:pt x="12698349" y="6434438"/>
                </a:lnTo>
                <a:lnTo>
                  <a:pt x="0" y="6434438"/>
                </a:lnTo>
                <a:lnTo>
                  <a:pt x="0" y="0"/>
                </a:lnTo>
                <a:close/>
              </a:path>
            </a:pathLst>
          </a:custGeom>
          <a:blipFill>
            <a:blip r:embed="rId2"/>
            <a:stretch>
              <a:fillRect b="-10955"/>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recursive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2286000" y="3543300"/>
            <a:ext cx="13389460" cy="4390443"/>
          </a:xfrm>
          <a:prstGeom prst="rect">
            <a:avLst/>
          </a:prstGeom>
        </p:spPr>
        <p:txBody>
          <a:bodyPr lIns="0" tIns="0" rIns="0" bIns="0" rtlCol="0" anchor="t">
            <a:spAutoFit/>
          </a:bodyPr>
          <a:lstStyle/>
          <a:p>
            <a:pPr algn="ctr">
              <a:lnSpc>
                <a:spcPts val="11197"/>
              </a:lnSpc>
            </a:pPr>
            <a:r>
              <a:rPr lang="en-US" sz="7998" dirty="0">
                <a:solidFill>
                  <a:srgbClr val="FFFFFF"/>
                </a:solidFill>
                <a:latin typeface="Bebas Neue Bold"/>
                <a:ea typeface="Bebas Neue Bold"/>
                <a:cs typeface="Bebas Neue Bold"/>
                <a:sym typeface="Bebas Neue Bold"/>
              </a:rPr>
              <a:t>ques-1  who is the senior most employee based on their job title?</a:t>
            </a:r>
          </a:p>
          <a:p>
            <a:pPr algn="ctr">
              <a:lnSpc>
                <a:spcPts val="12612"/>
              </a:lnSpc>
              <a:spcBef>
                <a:spcPct val="0"/>
              </a:spcBef>
            </a:pPr>
            <a:endParaRPr lang="en-US" sz="7998" dirty="0">
              <a:solidFill>
                <a:srgbClr val="FFFFFF"/>
              </a:solidFill>
              <a:latin typeface="Bebas Neue Bold"/>
              <a:ea typeface="Bebas Neue Bold"/>
              <a:cs typeface="Bebas Neue Bold"/>
              <a:sym typeface="Bebas Neue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1555253" y="2823862"/>
            <a:ext cx="12698350" cy="6691712"/>
          </a:xfrm>
          <a:custGeom>
            <a:avLst/>
            <a:gdLst/>
            <a:ahLst/>
            <a:cxnLst/>
            <a:rect l="l" t="t" r="r" b="b"/>
            <a:pathLst>
              <a:path w="12698350" h="6691712">
                <a:moveTo>
                  <a:pt x="0" y="0"/>
                </a:moveTo>
                <a:lnTo>
                  <a:pt x="12698349" y="0"/>
                </a:lnTo>
                <a:lnTo>
                  <a:pt x="12698349" y="6691712"/>
                </a:lnTo>
                <a:lnTo>
                  <a:pt x="0" y="6691712"/>
                </a:lnTo>
                <a:lnTo>
                  <a:pt x="0" y="0"/>
                </a:lnTo>
                <a:close/>
              </a:path>
            </a:pathLst>
          </a:custGeom>
          <a:blipFill>
            <a:blip r:embed="rId2"/>
            <a:stretch>
              <a:fillRect b="-6689"/>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4643561" y="723900"/>
            <a:ext cx="9000877" cy="2756985"/>
          </a:xfrm>
          <a:prstGeom prst="rect">
            <a:avLst/>
          </a:prstGeom>
        </p:spPr>
        <p:txBody>
          <a:bodyPr lIns="0" tIns="0" rIns="0" bIns="0" rtlCol="0" anchor="t">
            <a:spAutoFit/>
          </a:bodyPr>
          <a:lstStyle/>
          <a:p>
            <a:pPr algn="ctr">
              <a:lnSpc>
                <a:spcPts val="22261"/>
              </a:lnSpc>
              <a:spcBef>
                <a:spcPct val="0"/>
              </a:spcBef>
            </a:pPr>
            <a:r>
              <a:rPr lang="en-US" sz="15901">
                <a:solidFill>
                  <a:srgbClr val="FFFFFF"/>
                </a:solidFill>
                <a:latin typeface="Bebas Neue Bold"/>
                <a:ea typeface="Bebas Neue Bold"/>
                <a:cs typeface="Bebas Neue Bold"/>
                <a:sym typeface="Bebas Neue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1573832"/>
            <a:ext cx="12698350" cy="6462551"/>
          </a:xfrm>
          <a:custGeom>
            <a:avLst/>
            <a:gdLst/>
            <a:ahLst/>
            <a:cxnLst/>
            <a:rect l="l" t="t" r="r" b="b"/>
            <a:pathLst>
              <a:path w="12698350" h="6462551">
                <a:moveTo>
                  <a:pt x="0" y="0"/>
                </a:moveTo>
                <a:lnTo>
                  <a:pt x="12698350" y="0"/>
                </a:lnTo>
                <a:lnTo>
                  <a:pt x="12698350" y="6462551"/>
                </a:lnTo>
                <a:lnTo>
                  <a:pt x="0" y="6462551"/>
                </a:lnTo>
                <a:lnTo>
                  <a:pt x="0" y="0"/>
                </a:lnTo>
                <a:close/>
              </a:path>
            </a:pathLst>
          </a:custGeom>
          <a:blipFill>
            <a:blip r:embed="rId2"/>
            <a:stretch>
              <a:fillRect b="-10472"/>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702221"/>
            <a:ext cx="12685468" cy="1992715"/>
          </a:xfrm>
          <a:custGeom>
            <a:avLst/>
            <a:gdLst/>
            <a:ahLst/>
            <a:cxnLst/>
            <a:rect l="l" t="t" r="r" b="b"/>
            <a:pathLst>
              <a:path w="12685468" h="1992715">
                <a:moveTo>
                  <a:pt x="0" y="0"/>
                </a:moveTo>
                <a:lnTo>
                  <a:pt x="12685469" y="0"/>
                </a:lnTo>
                <a:lnTo>
                  <a:pt x="12685469" y="1992715"/>
                </a:lnTo>
                <a:lnTo>
                  <a:pt x="0" y="1992715"/>
                </a:lnTo>
                <a:lnTo>
                  <a:pt x="0" y="0"/>
                </a:lnTo>
                <a:close/>
              </a:path>
            </a:pathLst>
          </a:custGeom>
          <a:blipFill>
            <a:blip r:embed="rId2"/>
            <a:stretch>
              <a:fillRect t="-206963" b="-50944"/>
            </a:stretch>
          </a:blipFill>
        </p:spPr>
      </p:sp>
      <p:sp>
        <p:nvSpPr>
          <p:cNvPr id="3" name="TextBox 3"/>
          <p:cNvSpPr txBox="1"/>
          <p:nvPr/>
        </p:nvSpPr>
        <p:spPr>
          <a:xfrm>
            <a:off x="943354" y="971550"/>
            <a:ext cx="15902342" cy="3747787"/>
          </a:xfrm>
          <a:prstGeom prst="rect">
            <a:avLst/>
          </a:prstGeom>
        </p:spPr>
        <p:txBody>
          <a:bodyPr lIns="0" tIns="0" rIns="0" bIns="0" rtlCol="0" anchor="t">
            <a:spAutoFit/>
          </a:bodyPr>
          <a:lstStyle/>
          <a:p>
            <a:pPr algn="ctr">
              <a:lnSpc>
                <a:spcPts val="14979"/>
              </a:lnSpc>
            </a:pPr>
            <a:r>
              <a:rPr lang="en-US" sz="10699">
                <a:solidFill>
                  <a:srgbClr val="FFFFFF"/>
                </a:solidFill>
                <a:latin typeface="Bebas Neue Bold"/>
                <a:ea typeface="Bebas Neue Bold"/>
                <a:cs typeface="Bebas Neue Bold"/>
                <a:sym typeface="Bebas Neue Bold"/>
              </a:rPr>
              <a:t>Output</a:t>
            </a:r>
          </a:p>
          <a:p>
            <a:pPr algn="ctr">
              <a:lnSpc>
                <a:spcPts val="14979"/>
              </a:lnSpc>
              <a:spcBef>
                <a:spcPct val="0"/>
              </a:spcBef>
            </a:pPr>
            <a:endParaRPr lang="en-US" sz="10699">
              <a:solidFill>
                <a:srgbClr val="FFFFFF"/>
              </a:solidFill>
              <a:latin typeface="Bebas Neue Bold"/>
              <a:ea typeface="Bebas Neue Bold"/>
              <a:cs typeface="Bebas Neue Bold"/>
              <a:sym typeface="Bebas Neue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TextBox 3"/>
          <p:cNvSpPr txBox="1"/>
          <p:nvPr/>
        </p:nvSpPr>
        <p:spPr>
          <a:xfrm>
            <a:off x="943354" y="971550"/>
            <a:ext cx="15902342" cy="7080257"/>
          </a:xfrm>
          <a:prstGeom prst="rect">
            <a:avLst/>
          </a:prstGeom>
        </p:spPr>
        <p:txBody>
          <a:bodyPr lIns="0" tIns="0" rIns="0" bIns="0" rtlCol="0" anchor="t">
            <a:spAutoFit/>
          </a:bodyPr>
          <a:lstStyle/>
          <a:p>
            <a:pPr algn="ctr">
              <a:lnSpc>
                <a:spcPts val="14979"/>
              </a:lnSpc>
            </a:pPr>
            <a:r>
              <a:rPr lang="en-US" sz="10699">
                <a:solidFill>
                  <a:srgbClr val="FFFFFF"/>
                </a:solidFill>
                <a:latin typeface="Bebas Neue Bold"/>
                <a:ea typeface="Bebas Neue Bold"/>
                <a:cs typeface="Bebas Neue Bold"/>
                <a:sym typeface="Bebas Neue Bold"/>
              </a:rPr>
              <a:t>que-2 which countries have the most invoices?</a:t>
            </a:r>
          </a:p>
          <a:p>
            <a:pPr algn="ctr">
              <a:lnSpc>
                <a:spcPts val="14979"/>
              </a:lnSpc>
            </a:pPr>
            <a:endParaRPr lang="en-US" sz="10699">
              <a:solidFill>
                <a:srgbClr val="FFFFFF"/>
              </a:solidFill>
              <a:latin typeface="Bebas Neue Bold"/>
              <a:ea typeface="Bebas Neue Bold"/>
              <a:cs typeface="Bebas Neue Bold"/>
              <a:sym typeface="Bebas Neue Bold"/>
            </a:endParaRPr>
          </a:p>
          <a:p>
            <a:pPr algn="ctr">
              <a:lnSpc>
                <a:spcPts val="10920"/>
              </a:lnSpc>
              <a:spcBef>
                <a:spcPct val="0"/>
              </a:spcBef>
            </a:pPr>
            <a:endParaRPr lang="en-US" sz="10699">
              <a:solidFill>
                <a:srgbClr val="FFFFFF"/>
              </a:solidFill>
              <a:latin typeface="Bebas Neue Bold"/>
              <a:ea typeface="Bebas Neue Bold"/>
              <a:cs typeface="Bebas Neue Bold"/>
              <a:sym typeface="Bebas Neue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770546" y="5924309"/>
            <a:ext cx="1968915" cy="0"/>
          </a:xfrm>
          <a:prstGeom prst="line">
            <a:avLst/>
          </a:prstGeom>
          <a:ln w="19050" cap="flat">
            <a:solidFill>
              <a:srgbClr val="F84444"/>
            </a:solidFill>
            <a:prstDash val="solid"/>
            <a:headEnd type="none" w="sm" len="sm"/>
            <a:tailEnd type="none" w="sm" len="sm"/>
          </a:ln>
        </p:spPr>
      </p:sp>
      <p:sp>
        <p:nvSpPr>
          <p:cNvPr id="3" name="Freeform 3"/>
          <p:cNvSpPr/>
          <p:nvPr/>
        </p:nvSpPr>
        <p:spPr>
          <a:xfrm>
            <a:off x="2545350" y="3536509"/>
            <a:ext cx="12698350" cy="3992285"/>
          </a:xfrm>
          <a:custGeom>
            <a:avLst/>
            <a:gdLst/>
            <a:ahLst/>
            <a:cxnLst/>
            <a:rect l="l" t="t" r="r" b="b"/>
            <a:pathLst>
              <a:path w="12698350" h="3992285">
                <a:moveTo>
                  <a:pt x="0" y="0"/>
                </a:moveTo>
                <a:lnTo>
                  <a:pt x="12698350" y="0"/>
                </a:lnTo>
                <a:lnTo>
                  <a:pt x="12698350" y="3992285"/>
                </a:lnTo>
                <a:lnTo>
                  <a:pt x="0" y="3992285"/>
                </a:lnTo>
                <a:lnTo>
                  <a:pt x="0" y="0"/>
                </a:lnTo>
                <a:close/>
              </a:path>
            </a:pathLst>
          </a:custGeom>
          <a:blipFill>
            <a:blip r:embed="rId2"/>
            <a:stretch>
              <a:fillRect b="-78828"/>
            </a:stretch>
          </a:blipFill>
        </p:spPr>
      </p:sp>
      <p:sp>
        <p:nvSpPr>
          <p:cNvPr id="4" name="TextBox 4"/>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Input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2794825" y="5143500"/>
            <a:ext cx="12698350" cy="2994401"/>
          </a:xfrm>
          <a:custGeom>
            <a:avLst/>
            <a:gdLst/>
            <a:ahLst/>
            <a:cxnLst/>
            <a:rect l="l" t="t" r="r" b="b"/>
            <a:pathLst>
              <a:path w="12698350" h="2994401">
                <a:moveTo>
                  <a:pt x="0" y="0"/>
                </a:moveTo>
                <a:lnTo>
                  <a:pt x="12698350" y="0"/>
                </a:lnTo>
                <a:lnTo>
                  <a:pt x="12698350" y="2994401"/>
                </a:lnTo>
                <a:lnTo>
                  <a:pt x="0" y="2994401"/>
                </a:lnTo>
                <a:lnTo>
                  <a:pt x="0" y="0"/>
                </a:lnTo>
                <a:close/>
              </a:path>
            </a:pathLst>
          </a:custGeom>
          <a:blipFill>
            <a:blip r:embed="rId2"/>
            <a:stretch>
              <a:fillRect t="-119211" b="-19211"/>
            </a:stretch>
          </a:blipFill>
        </p:spPr>
      </p:sp>
      <p:sp>
        <p:nvSpPr>
          <p:cNvPr id="3" name="TextBox 3"/>
          <p:cNvSpPr txBox="1"/>
          <p:nvPr/>
        </p:nvSpPr>
        <p:spPr>
          <a:xfrm>
            <a:off x="943354" y="971550"/>
            <a:ext cx="15902342" cy="1852312"/>
          </a:xfrm>
          <a:prstGeom prst="rect">
            <a:avLst/>
          </a:prstGeom>
        </p:spPr>
        <p:txBody>
          <a:bodyPr lIns="0" tIns="0" rIns="0" bIns="0" rtlCol="0" anchor="t">
            <a:spAutoFit/>
          </a:bodyPr>
          <a:lstStyle/>
          <a:p>
            <a:pPr algn="ctr">
              <a:lnSpc>
                <a:spcPts val="14979"/>
              </a:lnSpc>
              <a:spcBef>
                <a:spcPct val="0"/>
              </a:spcBef>
            </a:pPr>
            <a:r>
              <a:rPr lang="en-US" sz="10699">
                <a:solidFill>
                  <a:srgbClr val="FFFFFF"/>
                </a:solidFill>
                <a:latin typeface="Bebas Neue Bold"/>
                <a:ea typeface="Bebas Neue Bold"/>
                <a:cs typeface="Bebas Neue Bold"/>
                <a:sym typeface="Bebas Neue Bold"/>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495</Words>
  <Application>Microsoft Office PowerPoint</Application>
  <PresentationFormat>Custom</PresentationFormat>
  <Paragraphs>41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Bebas Neue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Black Modern Music Presentation</dc:title>
  <dc:creator>Himanshu Jha</dc:creator>
  <cp:lastModifiedBy>Himanshu Jha</cp:lastModifiedBy>
  <cp:revision>2</cp:revision>
  <dcterms:created xsi:type="dcterms:W3CDTF">2006-08-16T00:00:00Z</dcterms:created>
  <dcterms:modified xsi:type="dcterms:W3CDTF">2024-07-14T09:31:27Z</dcterms:modified>
  <dc:identifier>DAGK0nbJBXQ</dc:identifier>
</cp:coreProperties>
</file>